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80" r:id="rId2"/>
    <p:sldId id="264" r:id="rId3"/>
    <p:sldId id="257" r:id="rId4"/>
    <p:sldId id="284" r:id="rId5"/>
    <p:sldId id="285" r:id="rId6"/>
    <p:sldId id="267" r:id="rId7"/>
    <p:sldId id="271" r:id="rId8"/>
    <p:sldId id="277" r:id="rId9"/>
    <p:sldId id="278" r:id="rId10"/>
    <p:sldId id="269" r:id="rId11"/>
    <p:sldId id="270" r:id="rId12"/>
    <p:sldId id="282" r:id="rId13"/>
    <p:sldId id="283" r:id="rId14"/>
    <p:sldId id="286" r:id="rId1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édio 2 - Ênfas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2580" y="-77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76859E72-7B6D-45C9-AE32-A345410F8519}"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29985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6859E72-7B6D-45C9-AE32-A345410F8519}"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107165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6859E72-7B6D-45C9-AE32-A345410F8519}"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1775341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76859E72-7B6D-45C9-AE32-A345410F8519}"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563092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76859E72-7B6D-45C9-AE32-A345410F8519}" type="datetimeFigureOut">
              <a:rPr lang="pt-BR" smtClean="0"/>
              <a:t>14/12/2020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1669579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76859E72-7B6D-45C9-AE32-A345410F8519}" type="datetimeFigureOut">
              <a:rPr lang="pt-BR" smtClean="0"/>
              <a:t>14/12/2020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4279589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76859E72-7B6D-45C9-AE32-A345410F8519}" type="datetimeFigureOut">
              <a:rPr lang="pt-BR" smtClean="0"/>
              <a:t>14/12/2020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26817380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76859E72-7B6D-45C9-AE32-A345410F8519}" type="datetimeFigureOut">
              <a:rPr lang="pt-BR" smtClean="0"/>
              <a:t>14/12/2020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1606731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76859E72-7B6D-45C9-AE32-A345410F8519}" type="datetimeFigureOut">
              <a:rPr lang="pt-BR" smtClean="0"/>
              <a:t>14/12/2020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1225818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6859E72-7B6D-45C9-AE32-A345410F8519}" type="datetimeFigureOut">
              <a:rPr lang="pt-BR" smtClean="0"/>
              <a:t>14/12/2020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256355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76859E72-7B6D-45C9-AE32-A345410F8519}" type="datetimeFigureOut">
              <a:rPr lang="pt-BR" smtClean="0"/>
              <a:t>14/12/2020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B83EEA38-3ACC-431B-AE69-912CE756F74A}" type="slidenum">
              <a:rPr lang="pt-BR" smtClean="0"/>
              <a:t>‹nº›</a:t>
            </a:fld>
            <a:endParaRPr lang="pt-BR"/>
          </a:p>
        </p:txBody>
      </p:sp>
    </p:spTree>
    <p:extLst>
      <p:ext uri="{BB962C8B-B14F-4D97-AF65-F5344CB8AC3E}">
        <p14:creationId xmlns:p14="http://schemas.microsoft.com/office/powerpoint/2010/main" val="10449942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59E72-7B6D-45C9-AE32-A345410F8519}" type="datetimeFigureOut">
              <a:rPr lang="pt-BR" smtClean="0"/>
              <a:t>14/12/2020</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3EEA38-3ACC-431B-AE69-912CE756F74A}" type="slidenum">
              <a:rPr lang="pt-BR" smtClean="0"/>
              <a:t>‹nº›</a:t>
            </a:fld>
            <a:endParaRPr lang="pt-BR"/>
          </a:p>
        </p:txBody>
      </p:sp>
    </p:spTree>
    <p:extLst>
      <p:ext uri="{BB962C8B-B14F-4D97-AF65-F5344CB8AC3E}">
        <p14:creationId xmlns:p14="http://schemas.microsoft.com/office/powerpoint/2010/main" val="20269858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124744"/>
            <a:ext cx="7776864" cy="3416320"/>
          </a:xfrm>
          <a:prstGeom prst="rect">
            <a:avLst/>
          </a:prstGeom>
        </p:spPr>
        <p:txBody>
          <a:bodyPr wrap="square">
            <a:spAutoFit/>
          </a:bodyPr>
          <a:lstStyle/>
          <a:p>
            <a:pPr>
              <a:lnSpc>
                <a:spcPct val="150000"/>
              </a:lnSpc>
            </a:pPr>
            <a:endParaRPr lang="pt-BR" sz="3600" b="1" dirty="0">
              <a:solidFill>
                <a:schemeClr val="tx1">
                  <a:lumMod val="95000"/>
                  <a:lumOff val="5000"/>
                </a:schemeClr>
              </a:solidFill>
            </a:endParaRPr>
          </a:p>
          <a:p>
            <a:pPr>
              <a:lnSpc>
                <a:spcPct val="150000"/>
              </a:lnSpc>
            </a:pPr>
            <a:r>
              <a:rPr lang="pt-BR" sz="3600" dirty="0">
                <a:solidFill>
                  <a:schemeClr val="tx1">
                    <a:lumMod val="95000"/>
                    <a:lumOff val="5000"/>
                  </a:schemeClr>
                </a:solidFill>
              </a:rPr>
              <a:t>Resultado do </a:t>
            </a:r>
            <a:r>
              <a:rPr lang="pt-BR" sz="3600" dirty="0" smtClean="0">
                <a:solidFill>
                  <a:schemeClr val="tx1">
                    <a:lumMod val="95000"/>
                    <a:lumOff val="5000"/>
                  </a:schemeClr>
                </a:solidFill>
              </a:rPr>
              <a:t>2º Questionário </a:t>
            </a:r>
            <a:r>
              <a:rPr lang="pt-BR" sz="3600" dirty="0">
                <a:solidFill>
                  <a:schemeClr val="tx1">
                    <a:lumMod val="95000"/>
                    <a:lumOff val="5000"/>
                  </a:schemeClr>
                </a:solidFill>
              </a:rPr>
              <a:t>de Avaliação do período de atividades não presenciais </a:t>
            </a:r>
          </a:p>
        </p:txBody>
      </p:sp>
    </p:spTree>
    <p:extLst>
      <p:ext uri="{BB962C8B-B14F-4D97-AF65-F5344CB8AC3E}">
        <p14:creationId xmlns:p14="http://schemas.microsoft.com/office/powerpoint/2010/main" val="36432881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p:cNvSpPr/>
          <p:nvPr/>
        </p:nvSpPr>
        <p:spPr>
          <a:xfrm>
            <a:off x="827584" y="332657"/>
            <a:ext cx="8064896" cy="5478423"/>
          </a:xfrm>
          <a:prstGeom prst="rect">
            <a:avLst/>
          </a:prstGeom>
        </p:spPr>
        <p:txBody>
          <a:bodyPr wrap="square">
            <a:spAutoFit/>
          </a:bodyPr>
          <a:lstStyle/>
          <a:p>
            <a:r>
              <a:rPr lang="pt-BR" sz="2400" dirty="0" smtClean="0"/>
              <a:t> </a:t>
            </a:r>
            <a:r>
              <a:rPr lang="pt-BR" sz="2800" dirty="0"/>
              <a:t>O que poderia ser melhorado na disciplina</a:t>
            </a:r>
            <a:r>
              <a:rPr lang="pt-BR" sz="2800" dirty="0" smtClean="0"/>
              <a:t>?</a:t>
            </a:r>
          </a:p>
          <a:p>
            <a:endParaRPr lang="pt-BR" sz="2800" dirty="0"/>
          </a:p>
          <a:p>
            <a:pPr marL="342900" indent="-342900">
              <a:lnSpc>
                <a:spcPct val="150000"/>
              </a:lnSpc>
              <a:buFont typeface="Arial" pitchFamily="34" charset="0"/>
              <a:buChar char="•"/>
            </a:pPr>
            <a:r>
              <a:rPr lang="pt-BR" sz="2800" dirty="0"/>
              <a:t>Mais listas de </a:t>
            </a:r>
            <a:r>
              <a:rPr lang="pt-BR" sz="2800" dirty="0" smtClean="0"/>
              <a:t>exercícios; </a:t>
            </a:r>
          </a:p>
          <a:p>
            <a:pPr marL="342900" lvl="0" indent="-342900">
              <a:lnSpc>
                <a:spcPct val="150000"/>
              </a:lnSpc>
              <a:buFont typeface="Arial" pitchFamily="34" charset="0"/>
              <a:buChar char="•"/>
            </a:pPr>
            <a:r>
              <a:rPr lang="pt-BR" sz="2800" dirty="0"/>
              <a:t>A disciplina é um pouco corrida, e também seria melhor mais </a:t>
            </a:r>
            <a:r>
              <a:rPr lang="pt-BR" sz="2800" dirty="0" err="1"/>
              <a:t>videoaulas</a:t>
            </a:r>
            <a:r>
              <a:rPr lang="pt-BR" sz="2800" dirty="0"/>
              <a:t> </a:t>
            </a:r>
            <a:r>
              <a:rPr lang="pt-BR" sz="2800" dirty="0" smtClean="0"/>
              <a:t>assíncronas;</a:t>
            </a:r>
          </a:p>
          <a:p>
            <a:pPr marL="342900" lvl="0" indent="-342900">
              <a:lnSpc>
                <a:spcPct val="150000"/>
              </a:lnSpc>
              <a:buFont typeface="Arial" pitchFamily="34" charset="0"/>
              <a:buChar char="•"/>
            </a:pPr>
            <a:r>
              <a:rPr lang="pt-BR" sz="2800" dirty="0" smtClean="0"/>
              <a:t>Não </a:t>
            </a:r>
            <a:r>
              <a:rPr lang="pt-BR" sz="2800" dirty="0"/>
              <a:t>pode ter dois </a:t>
            </a:r>
            <a:r>
              <a:rPr lang="pt-BR" sz="2800" dirty="0" smtClean="0"/>
              <a:t>professores;</a:t>
            </a:r>
          </a:p>
          <a:p>
            <a:pPr marL="342900" indent="-342900">
              <a:lnSpc>
                <a:spcPct val="150000"/>
              </a:lnSpc>
              <a:buFont typeface="Arial" pitchFamily="34" charset="0"/>
              <a:buChar char="•"/>
            </a:pPr>
            <a:r>
              <a:rPr lang="pt-BR" sz="2800" dirty="0"/>
              <a:t>Aulas síncronas com opção de microfone para os alunos</a:t>
            </a:r>
            <a:r>
              <a:rPr lang="pt-BR" sz="2800" dirty="0" smtClean="0"/>
              <a:t>.</a:t>
            </a:r>
          </a:p>
          <a:p>
            <a:pPr marL="342900" lvl="0" indent="-342900">
              <a:lnSpc>
                <a:spcPct val="150000"/>
              </a:lnSpc>
              <a:buFont typeface="Arial" pitchFamily="34" charset="0"/>
              <a:buChar char="•"/>
            </a:pPr>
            <a:r>
              <a:rPr lang="pt-BR" sz="2800" dirty="0"/>
              <a:t>Acho que poderia ter menos atividade para entrega</a:t>
            </a:r>
            <a:r>
              <a:rPr lang="pt-BR" sz="2800" dirty="0" smtClean="0"/>
              <a:t>.</a:t>
            </a:r>
            <a:endParaRPr lang="pt-BR" sz="2800" dirty="0"/>
          </a:p>
        </p:txBody>
      </p:sp>
    </p:spTree>
    <p:extLst>
      <p:ext uri="{BB962C8B-B14F-4D97-AF65-F5344CB8AC3E}">
        <p14:creationId xmlns:p14="http://schemas.microsoft.com/office/powerpoint/2010/main" val="16735831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251520" y="476672"/>
            <a:ext cx="8640960" cy="6124754"/>
          </a:xfrm>
          <a:prstGeom prst="rect">
            <a:avLst/>
          </a:prstGeom>
        </p:spPr>
        <p:txBody>
          <a:bodyPr wrap="square">
            <a:spAutoFit/>
          </a:bodyPr>
          <a:lstStyle/>
          <a:p>
            <a:pPr marL="342900" indent="-342900">
              <a:buFont typeface="Arial" pitchFamily="34" charset="0"/>
              <a:buChar char="•"/>
            </a:pPr>
            <a:r>
              <a:rPr lang="pt-BR" sz="2800" dirty="0"/>
              <a:t>Mais aulas </a:t>
            </a:r>
            <a:r>
              <a:rPr lang="pt-BR" sz="2800" dirty="0" smtClean="0"/>
              <a:t>síncronas; </a:t>
            </a:r>
          </a:p>
          <a:p>
            <a:pPr marL="342900" indent="-342900">
              <a:buFont typeface="Arial" pitchFamily="34" charset="0"/>
              <a:buChar char="•"/>
            </a:pPr>
            <a:endParaRPr lang="pt-BR" sz="2800" dirty="0"/>
          </a:p>
          <a:p>
            <a:pPr marL="342900" lvl="0" indent="-342900">
              <a:buFont typeface="Arial" pitchFamily="34" charset="0"/>
              <a:buChar char="•"/>
            </a:pPr>
            <a:r>
              <a:rPr lang="pt-BR" sz="2800" dirty="0"/>
              <a:t>A professora tende a se empolgar nas aulas síncronas, e acaba se estendendo no tempo da aula, terminando sempre após às 12h. Assim, seria melhor se a aula terminasse até às 11h50min</a:t>
            </a:r>
            <a:r>
              <a:rPr lang="pt-BR" sz="2800" dirty="0" smtClean="0"/>
              <a:t>.</a:t>
            </a:r>
          </a:p>
          <a:p>
            <a:pPr marL="342900" lvl="0" indent="-342900">
              <a:buFont typeface="Arial" pitchFamily="34" charset="0"/>
              <a:buChar char="•"/>
            </a:pPr>
            <a:endParaRPr lang="pt-BR" sz="2800" dirty="0"/>
          </a:p>
          <a:p>
            <a:pPr marL="342900" indent="-342900">
              <a:buFont typeface="Arial" pitchFamily="34" charset="0"/>
              <a:buChar char="•"/>
            </a:pPr>
            <a:r>
              <a:rPr lang="pt-BR" sz="2800" dirty="0"/>
              <a:t>Ter mais vídeo aulas autorais e mais tempo de prova</a:t>
            </a:r>
          </a:p>
          <a:p>
            <a:pPr marL="342900" lvl="0" indent="-342900">
              <a:buFont typeface="Arial" pitchFamily="34" charset="0"/>
              <a:buChar char="•"/>
            </a:pPr>
            <a:endParaRPr lang="pt-BR" sz="2800" dirty="0" smtClean="0"/>
          </a:p>
          <a:p>
            <a:pPr marL="342900" indent="-342900">
              <a:buFont typeface="Arial" pitchFamily="34" charset="0"/>
              <a:buChar char="•"/>
            </a:pPr>
            <a:r>
              <a:rPr lang="pt-BR" sz="2800" dirty="0"/>
              <a:t>O </a:t>
            </a:r>
            <a:r>
              <a:rPr lang="pt-BR" sz="2800" dirty="0" smtClean="0"/>
              <a:t>professor optou </a:t>
            </a:r>
            <a:r>
              <a:rPr lang="pt-BR" sz="2800" dirty="0"/>
              <a:t>por </a:t>
            </a:r>
            <a:r>
              <a:rPr lang="pt-BR" sz="2800" dirty="0" smtClean="0"/>
              <a:t>não </a:t>
            </a:r>
            <a:r>
              <a:rPr lang="pt-BR" sz="2800" dirty="0"/>
              <a:t>nos dar a disciplina, e sim indicar </a:t>
            </a:r>
            <a:r>
              <a:rPr lang="pt-BR" sz="2800" dirty="0" err="1"/>
              <a:t>videos</a:t>
            </a:r>
            <a:r>
              <a:rPr lang="pt-BR" sz="2800" dirty="0"/>
              <a:t> no </a:t>
            </a:r>
            <a:r>
              <a:rPr lang="pt-BR" sz="2800" dirty="0" err="1"/>
              <a:t>youtube</a:t>
            </a:r>
            <a:r>
              <a:rPr lang="pt-BR" sz="2800" dirty="0"/>
              <a:t> com o </a:t>
            </a:r>
            <a:r>
              <a:rPr lang="pt-BR" sz="2800" dirty="0" smtClean="0"/>
              <a:t>conteúdo</a:t>
            </a:r>
            <a:r>
              <a:rPr lang="pt-BR" sz="2800" dirty="0"/>
              <a:t>. O que é ó</a:t>
            </a:r>
            <a:r>
              <a:rPr lang="pt-BR" sz="2800" dirty="0" smtClean="0"/>
              <a:t>timo</a:t>
            </a:r>
            <a:r>
              <a:rPr lang="pt-BR" sz="2800" dirty="0"/>
              <a:t>, pois os professores das faculdades que ele indica </a:t>
            </a:r>
            <a:r>
              <a:rPr lang="pt-BR" sz="2800" dirty="0" smtClean="0"/>
              <a:t>são </a:t>
            </a:r>
            <a:r>
              <a:rPr lang="pt-BR" sz="2800" dirty="0"/>
              <a:t>muito bons. Mas qual o papel dele nessa disciplina? indicar </a:t>
            </a:r>
            <a:r>
              <a:rPr lang="pt-BR" sz="2800" dirty="0" err="1"/>
              <a:t>videos</a:t>
            </a:r>
            <a:r>
              <a:rPr lang="pt-BR" sz="2800" dirty="0" smtClean="0"/>
              <a:t>?</a:t>
            </a:r>
            <a:endParaRPr lang="pt-BR" sz="2800" dirty="0"/>
          </a:p>
        </p:txBody>
      </p:sp>
    </p:spTree>
    <p:extLst>
      <p:ext uri="{BB962C8B-B14F-4D97-AF65-F5344CB8AC3E}">
        <p14:creationId xmlns:p14="http://schemas.microsoft.com/office/powerpoint/2010/main" val="28698235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88640"/>
            <a:ext cx="8496944" cy="6124754"/>
          </a:xfrm>
          <a:prstGeom prst="rect">
            <a:avLst/>
          </a:prstGeom>
        </p:spPr>
        <p:txBody>
          <a:bodyPr wrap="square">
            <a:spAutoFit/>
          </a:bodyPr>
          <a:lstStyle/>
          <a:p>
            <a:r>
              <a:rPr lang="pt-BR" sz="2800" dirty="0"/>
              <a:t>Observações sobre a </a:t>
            </a:r>
            <a:r>
              <a:rPr lang="pt-BR" sz="2800" dirty="0" smtClean="0"/>
              <a:t>disciplina:</a:t>
            </a:r>
            <a:endParaRPr lang="pt-BR" sz="2800" dirty="0"/>
          </a:p>
          <a:p>
            <a:pPr lvl="0"/>
            <a:endParaRPr lang="pt-BR" sz="2800" dirty="0"/>
          </a:p>
          <a:p>
            <a:pPr marL="457200" lvl="0" indent="-457200">
              <a:buFont typeface="Arial" pitchFamily="34" charset="0"/>
              <a:buChar char="•"/>
            </a:pPr>
            <a:r>
              <a:rPr lang="pt-BR" sz="2800" dirty="0"/>
              <a:t>Em todo o semestre tivemos apenas UMA aula síncrona e NENHUMA assíncrona. O professor criou um grupo no </a:t>
            </a:r>
            <a:r>
              <a:rPr lang="pt-BR" sz="2800" dirty="0" err="1"/>
              <a:t>whats</a:t>
            </a:r>
            <a:r>
              <a:rPr lang="pt-BR" sz="2800" dirty="0"/>
              <a:t> e de lá pede que façamos os trabalhos praticamente quinzenais, nada mais. Nunca explicou como fazer os programas ou como programar. Como tenho noções básicas não fui tão prejudicado, mas pra quem nunca viu programação essa matéria foi um completo desastre.</a:t>
            </a:r>
          </a:p>
          <a:p>
            <a:r>
              <a:rPr lang="pt-BR" sz="2800" dirty="0"/>
              <a:t> </a:t>
            </a:r>
            <a:endParaRPr lang="pt-BR" sz="2800" dirty="0" smtClean="0"/>
          </a:p>
          <a:p>
            <a:pPr marL="457200" lvl="0" indent="-457200">
              <a:buFont typeface="Arial" pitchFamily="34" charset="0"/>
              <a:buChar char="•"/>
            </a:pPr>
            <a:r>
              <a:rPr lang="pt-BR" sz="2800" dirty="0"/>
              <a:t>Avaliações múltiplas e demasiadamente extensas; a P1 durou 8h e a P2, 4h. Prova oral descabidamente inserida num programa já bastante longo</a:t>
            </a:r>
            <a:r>
              <a:rPr lang="pt-BR" sz="2800" dirty="0" smtClean="0"/>
              <a:t>.</a:t>
            </a:r>
            <a:endParaRPr lang="pt-BR" sz="2800" dirty="0"/>
          </a:p>
        </p:txBody>
      </p:sp>
    </p:spTree>
    <p:extLst>
      <p:ext uri="{BB962C8B-B14F-4D97-AF65-F5344CB8AC3E}">
        <p14:creationId xmlns:p14="http://schemas.microsoft.com/office/powerpoint/2010/main" val="21517712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323528" y="188640"/>
            <a:ext cx="8496944" cy="6124754"/>
          </a:xfrm>
          <a:prstGeom prst="rect">
            <a:avLst/>
          </a:prstGeom>
        </p:spPr>
        <p:txBody>
          <a:bodyPr wrap="square">
            <a:spAutoFit/>
          </a:bodyPr>
          <a:lstStyle/>
          <a:p>
            <a:pPr marL="457200" lvl="0" indent="-457200">
              <a:buFont typeface="Arial" pitchFamily="34" charset="0"/>
              <a:buChar char="•"/>
            </a:pPr>
            <a:r>
              <a:rPr lang="pt-BR" sz="2800" dirty="0"/>
              <a:t>Excelente material próprio e prazos muito bem definidos e organizados</a:t>
            </a:r>
            <a:r>
              <a:rPr lang="pt-BR" sz="2800" dirty="0" smtClean="0"/>
              <a:t>.</a:t>
            </a:r>
          </a:p>
          <a:p>
            <a:pPr marL="457200" lvl="0" indent="-457200">
              <a:buFont typeface="Arial" pitchFamily="34" charset="0"/>
              <a:buChar char="•"/>
            </a:pPr>
            <a:endParaRPr lang="pt-BR" sz="2800" dirty="0"/>
          </a:p>
          <a:p>
            <a:pPr marL="457200" indent="-457200">
              <a:buFont typeface="Arial" pitchFamily="34" charset="0"/>
              <a:buChar char="•"/>
            </a:pPr>
            <a:r>
              <a:rPr lang="pt-BR" sz="2800" dirty="0"/>
              <a:t>Dei nota regular para as aulas assíncronas por sua inexistência, com nosso estudo ocorrendo por leitura do material dado. Antes tínhamos aulas apenas para tirarmos dúvidas, agora elas estão focadas mais em nos explicar o conteúdo da semana, o que vejo como algo bom.</a:t>
            </a:r>
          </a:p>
          <a:p>
            <a:pPr marL="457200" lvl="0" indent="-457200">
              <a:buFont typeface="Arial" pitchFamily="34" charset="0"/>
              <a:buChar char="•"/>
            </a:pPr>
            <a:endParaRPr lang="pt-BR" sz="2800" dirty="0" smtClean="0"/>
          </a:p>
          <a:p>
            <a:pPr marL="457200" indent="-457200">
              <a:buFont typeface="Arial" pitchFamily="34" charset="0"/>
              <a:buChar char="•"/>
            </a:pPr>
            <a:r>
              <a:rPr lang="pt-BR" sz="2800" dirty="0"/>
              <a:t>Acho que gostaria de ter mais encontros síncronos para trocar ideias com os outros colegas.</a:t>
            </a:r>
          </a:p>
          <a:p>
            <a:pPr marL="457200" lvl="0" indent="-457200">
              <a:buFont typeface="Arial" pitchFamily="34" charset="0"/>
              <a:buChar char="•"/>
            </a:pPr>
            <a:endParaRPr lang="pt-BR" sz="2800" dirty="0"/>
          </a:p>
          <a:p>
            <a:pPr lvl="0"/>
            <a:endParaRPr lang="pt-BR" sz="2800" dirty="0"/>
          </a:p>
        </p:txBody>
      </p:sp>
    </p:spTree>
    <p:extLst>
      <p:ext uri="{BB962C8B-B14F-4D97-AF65-F5344CB8AC3E}">
        <p14:creationId xmlns:p14="http://schemas.microsoft.com/office/powerpoint/2010/main" val="7447537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971600" y="2060848"/>
            <a:ext cx="6984776" cy="2677656"/>
          </a:xfrm>
          <a:prstGeom prst="rect">
            <a:avLst/>
          </a:prstGeom>
          <a:noFill/>
          <a:ln>
            <a:solidFill>
              <a:schemeClr val="accent1"/>
            </a:solidFill>
          </a:ln>
        </p:spPr>
        <p:txBody>
          <a:bodyPr wrap="square" rtlCol="0">
            <a:spAutoFit/>
          </a:bodyPr>
          <a:lstStyle/>
          <a:p>
            <a:r>
              <a:rPr lang="pt-BR" sz="2800" dirty="0" smtClean="0"/>
              <a:t>Foi encaminhada carta aos professores, informando as principais reclamações dos estudantes e o Colegiado e o NDE solicitaram que os professores observem os encaminhamentos da carta nas disciplinas oferecidas no próximo semestre.</a:t>
            </a:r>
            <a:endParaRPr lang="pt-BR" sz="2800" dirty="0"/>
          </a:p>
        </p:txBody>
      </p:sp>
    </p:spTree>
    <p:extLst>
      <p:ext uri="{BB962C8B-B14F-4D97-AF65-F5344CB8AC3E}">
        <p14:creationId xmlns:p14="http://schemas.microsoft.com/office/powerpoint/2010/main" val="2628647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14773" y="1052736"/>
            <a:ext cx="8549713" cy="2062103"/>
          </a:xfrm>
          <a:prstGeom prst="rect">
            <a:avLst/>
          </a:prstGeom>
        </p:spPr>
        <p:txBody>
          <a:bodyPr wrap="square">
            <a:spAutoFit/>
          </a:bodyPr>
          <a:lstStyle/>
          <a:p>
            <a:pPr marL="457200" indent="-457200">
              <a:buFont typeface="Arial" pitchFamily="34" charset="0"/>
              <a:buChar char="•"/>
            </a:pPr>
            <a:r>
              <a:rPr lang="pt-BR" sz="3200" dirty="0" smtClean="0"/>
              <a:t>Questionário aplicado no período de 25/11 até 30/11;</a:t>
            </a:r>
          </a:p>
          <a:p>
            <a:endParaRPr lang="pt-BR" sz="3200" dirty="0" smtClean="0"/>
          </a:p>
          <a:p>
            <a:pPr marL="457200" indent="-457200">
              <a:buFont typeface="Arial" pitchFamily="34" charset="0"/>
              <a:buChar char="•"/>
            </a:pPr>
            <a:r>
              <a:rPr lang="pt-BR" sz="3200" dirty="0" smtClean="0"/>
              <a:t>Foram avaliadas  47 disciplinas.</a:t>
            </a:r>
          </a:p>
        </p:txBody>
      </p:sp>
    </p:spTree>
    <p:extLst>
      <p:ext uri="{BB962C8B-B14F-4D97-AF65-F5344CB8AC3E}">
        <p14:creationId xmlns:p14="http://schemas.microsoft.com/office/powerpoint/2010/main" val="36906210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7553325"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1" y="2438400"/>
            <a:ext cx="8640960" cy="3654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785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523875"/>
            <a:ext cx="8424936" cy="58574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0200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1501" t="38540" r="32066" b="8447"/>
          <a:stretch/>
        </p:blipFill>
        <p:spPr bwMode="auto">
          <a:xfrm>
            <a:off x="179512" y="332656"/>
            <a:ext cx="8784976" cy="62646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89814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913866060"/>
              </p:ext>
            </p:extLst>
          </p:nvPr>
        </p:nvGraphicFramePr>
        <p:xfrm>
          <a:off x="179512" y="260649"/>
          <a:ext cx="8784976" cy="6336705"/>
        </p:xfrm>
        <a:graphic>
          <a:graphicData uri="http://schemas.openxmlformats.org/drawingml/2006/table">
            <a:tbl>
              <a:tblPr lastCol="1" bandRow="1">
                <a:tableStyleId>{5C22544A-7EE6-4342-B048-85BDC9FD1C3A}</a:tableStyleId>
              </a:tblPr>
              <a:tblGrid>
                <a:gridCol w="7668242"/>
                <a:gridCol w="1116734"/>
              </a:tblGrid>
              <a:tr h="1125639">
                <a:tc>
                  <a:txBody>
                    <a:bodyPr/>
                    <a:lstStyle/>
                    <a:p>
                      <a:pPr>
                        <a:lnSpc>
                          <a:spcPct val="115000"/>
                        </a:lnSpc>
                        <a:spcAft>
                          <a:spcPts val="0"/>
                        </a:spcAft>
                      </a:pPr>
                      <a:r>
                        <a:rPr lang="pt-BR" sz="2800" b="1" dirty="0" smtClean="0">
                          <a:effectLst/>
                          <a:latin typeface="Calibri"/>
                          <a:ea typeface="Calibri"/>
                          <a:cs typeface="Times New Roman"/>
                        </a:rPr>
                        <a:t>MATEMÁTICA</a:t>
                      </a:r>
                      <a:r>
                        <a:rPr lang="pt-BR" sz="2800" b="1" baseline="0" dirty="0" smtClean="0">
                          <a:effectLst/>
                          <a:latin typeface="Calibri"/>
                          <a:ea typeface="Calibri"/>
                          <a:cs typeface="Times New Roman"/>
                        </a:rPr>
                        <a:t> BACHARELADO – 12 DISCIPLINAS AVALIADAS</a:t>
                      </a:r>
                      <a:endParaRPr lang="pt-BR" sz="2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b="1" dirty="0" smtClean="0">
                          <a:effectLst/>
                          <a:latin typeface="Calibri"/>
                          <a:ea typeface="Calibri"/>
                          <a:cs typeface="Times New Roman"/>
                        </a:rPr>
                        <a:t>Nº</a:t>
                      </a:r>
                      <a:endParaRPr lang="pt-BR" sz="2800" b="1" dirty="0">
                        <a:effectLst/>
                        <a:latin typeface="Calibri"/>
                        <a:ea typeface="Calibri"/>
                        <a:cs typeface="Times New Roman"/>
                      </a:endParaRPr>
                    </a:p>
                  </a:txBody>
                  <a:tcPr marL="68580" marR="68580" marT="0" marB="0"/>
                </a:tc>
              </a:tr>
              <a:tr h="1083009">
                <a:tc>
                  <a:txBody>
                    <a:bodyPr/>
                    <a:lstStyle/>
                    <a:p>
                      <a:pPr>
                        <a:lnSpc>
                          <a:spcPct val="115000"/>
                        </a:lnSpc>
                        <a:spcAft>
                          <a:spcPts val="0"/>
                        </a:spcAft>
                      </a:pPr>
                      <a:r>
                        <a:rPr lang="pt-BR" sz="2400" dirty="0" smtClean="0">
                          <a:effectLst/>
                        </a:rPr>
                        <a:t>Disciplinas </a:t>
                      </a:r>
                      <a:r>
                        <a:rPr lang="pt-BR" sz="2400" dirty="0">
                          <a:effectLst/>
                        </a:rPr>
                        <a:t>cujo percentual de respondentes foi </a:t>
                      </a:r>
                      <a:r>
                        <a:rPr lang="pt-BR" sz="2400" dirty="0" smtClean="0">
                          <a:effectLst/>
                        </a:rPr>
                        <a:t> maior ou igual a 50%  ( média 17%)</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mn-lt"/>
                          <a:ea typeface="+mn-ea"/>
                          <a:cs typeface="+mn-cs"/>
                        </a:rPr>
                        <a:t>0</a:t>
                      </a:r>
                      <a:endParaRPr lang="pt-BR" sz="2800" dirty="0">
                        <a:effectLst/>
                        <a:latin typeface="Calibri"/>
                        <a:ea typeface="Calibri"/>
                        <a:cs typeface="Times New Roman"/>
                      </a:endParaRPr>
                    </a:p>
                  </a:txBody>
                  <a:tcPr marL="68580" marR="68580" marT="0" marB="0"/>
                </a:tc>
              </a:tr>
              <a:tr h="1307650">
                <a:tc>
                  <a:txBody>
                    <a:bodyPr/>
                    <a:lstStyle/>
                    <a:p>
                      <a:pPr>
                        <a:lnSpc>
                          <a:spcPct val="115000"/>
                        </a:lnSpc>
                        <a:spcAft>
                          <a:spcPts val="0"/>
                        </a:spcAft>
                      </a:pPr>
                      <a:r>
                        <a:rPr lang="pt-BR" sz="2400" dirty="0" smtClean="0">
                          <a:effectLst/>
                        </a:rPr>
                        <a:t>Disciplinas </a:t>
                      </a:r>
                      <a:r>
                        <a:rPr lang="pt-BR" sz="2400" dirty="0">
                          <a:effectLst/>
                        </a:rPr>
                        <a:t>que </a:t>
                      </a:r>
                      <a:r>
                        <a:rPr lang="pt-BR" sz="2400" dirty="0" smtClean="0">
                          <a:effectLst/>
                        </a:rPr>
                        <a:t>foram </a:t>
                      </a:r>
                      <a:r>
                        <a:rPr lang="pt-BR" sz="2400" dirty="0">
                          <a:effectLst/>
                        </a:rPr>
                        <a:t>avaliadas com nota 9 </a:t>
                      </a:r>
                      <a:r>
                        <a:rPr lang="pt-BR" sz="2400" dirty="0" smtClean="0">
                          <a:effectLst/>
                        </a:rPr>
                        <a:t>– 10 e o percentual dos respondentes foi maior ou igual a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rPr>
                        <a:t>8</a:t>
                      </a:r>
                      <a:endParaRPr lang="pt-BR" sz="2800" dirty="0">
                        <a:effectLst/>
                        <a:latin typeface="Calibri"/>
                        <a:ea typeface="Calibri"/>
                        <a:cs typeface="Times New Roman"/>
                      </a:endParaRPr>
                    </a:p>
                  </a:txBody>
                  <a:tcPr marL="68580" marR="68580" marT="0" marB="0"/>
                </a:tc>
              </a:tr>
              <a:tr h="1179514">
                <a:tc>
                  <a:txBody>
                    <a:bodyPr/>
                    <a:lstStyle/>
                    <a:p>
                      <a:pPr>
                        <a:lnSpc>
                          <a:spcPct val="115000"/>
                        </a:lnSpc>
                        <a:spcAft>
                          <a:spcPts val="0"/>
                        </a:spcAft>
                      </a:pPr>
                      <a:r>
                        <a:rPr lang="pt-BR" sz="2400" dirty="0" smtClean="0">
                          <a:effectLst/>
                        </a:rPr>
                        <a:t>Disciplinas </a:t>
                      </a:r>
                      <a:r>
                        <a:rPr lang="pt-BR" sz="2400" dirty="0">
                          <a:effectLst/>
                        </a:rPr>
                        <a:t>que foram avaliadas com nota 7-8 ou 9 – </a:t>
                      </a:r>
                      <a:r>
                        <a:rPr lang="pt-BR" sz="2400" dirty="0" smtClean="0">
                          <a:effectLst/>
                        </a:rPr>
                        <a:t>10 e a soma percentual dos respondentes foi maior ou igual a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rPr>
                        <a:t>11</a:t>
                      </a:r>
                      <a:endParaRPr lang="pt-BR" sz="2800" dirty="0">
                        <a:effectLst/>
                        <a:latin typeface="Calibri"/>
                        <a:ea typeface="Calibri"/>
                        <a:cs typeface="Times New Roman"/>
                      </a:endParaRPr>
                    </a:p>
                  </a:txBody>
                  <a:tcPr marL="68580" marR="68580" marT="0" marB="0"/>
                </a:tc>
              </a:tr>
              <a:tr h="1640893">
                <a:tc>
                  <a:txBody>
                    <a:bodyPr/>
                    <a:lstStyle/>
                    <a:p>
                      <a:pPr>
                        <a:lnSpc>
                          <a:spcPct val="115000"/>
                        </a:lnSpc>
                        <a:spcAft>
                          <a:spcPts val="0"/>
                        </a:spcAft>
                      </a:pPr>
                      <a:r>
                        <a:rPr lang="pt-BR" sz="2400" dirty="0" smtClean="0">
                          <a:effectLst/>
                        </a:rPr>
                        <a:t>Disciplinas </a:t>
                      </a:r>
                      <a:r>
                        <a:rPr lang="pt-BR" sz="2400" dirty="0">
                          <a:effectLst/>
                        </a:rPr>
                        <a:t>que foram avaliadas com conceito bom ou ótimo nas aulas </a:t>
                      </a:r>
                      <a:r>
                        <a:rPr lang="pt-BR" sz="2400" dirty="0" smtClean="0">
                          <a:effectLst/>
                        </a:rPr>
                        <a:t>síncronas, e a soma percentual dos respondentes foi 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rPr>
                        <a:t>10</a:t>
                      </a:r>
                      <a:endParaRPr lang="pt-BR" sz="28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2871788" y="1935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2084922230"/>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3412259718"/>
              </p:ext>
            </p:extLst>
          </p:nvPr>
        </p:nvGraphicFramePr>
        <p:xfrm>
          <a:off x="251520" y="332657"/>
          <a:ext cx="8640960" cy="6381685"/>
        </p:xfrm>
        <a:graphic>
          <a:graphicData uri="http://schemas.openxmlformats.org/drawingml/2006/table">
            <a:tbl>
              <a:tblPr lastCol="1" bandRow="1">
                <a:tableStyleId>{5C22544A-7EE6-4342-B048-85BDC9FD1C3A}</a:tableStyleId>
              </a:tblPr>
              <a:tblGrid>
                <a:gridCol w="7580412"/>
                <a:gridCol w="1060548"/>
              </a:tblGrid>
              <a:tr h="1440159">
                <a:tc>
                  <a:txBody>
                    <a:bodyPr/>
                    <a:lstStyle/>
                    <a:p>
                      <a:pPr>
                        <a:lnSpc>
                          <a:spcPct val="115000"/>
                        </a:lnSpc>
                        <a:spcAft>
                          <a:spcPts val="0"/>
                        </a:spcAft>
                      </a:pPr>
                      <a:r>
                        <a:rPr lang="pt-BR" sz="2400" dirty="0" smtClean="0">
                          <a:effectLst/>
                        </a:rPr>
                        <a:t>Disciplinas </a:t>
                      </a:r>
                      <a:r>
                        <a:rPr lang="pt-BR" sz="2400" dirty="0">
                          <a:effectLst/>
                        </a:rPr>
                        <a:t>que foram avaliadas com conceito bom ou ótimo nas aulas assíncronas, e a soma percentual </a:t>
                      </a:r>
                      <a:r>
                        <a:rPr lang="pt-BR" sz="2400" dirty="0" smtClean="0">
                          <a:effectLst/>
                        </a:rPr>
                        <a:t>dos</a:t>
                      </a:r>
                      <a:r>
                        <a:rPr lang="pt-BR" sz="2400" baseline="0" dirty="0" smtClean="0">
                          <a:effectLst/>
                        </a:rPr>
                        <a:t> </a:t>
                      </a:r>
                      <a:r>
                        <a:rPr lang="pt-BR" sz="2400" dirty="0" smtClean="0">
                          <a:effectLst/>
                        </a:rPr>
                        <a:t>respondentes </a:t>
                      </a:r>
                      <a:r>
                        <a:rPr lang="pt-BR" sz="2400" dirty="0">
                          <a:effectLst/>
                        </a:rPr>
                        <a:t>foi </a:t>
                      </a:r>
                      <a:r>
                        <a:rPr lang="pt-BR" sz="2400" dirty="0" smtClean="0">
                          <a:effectLst/>
                        </a:rPr>
                        <a:t>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mn-lt"/>
                          <a:ea typeface="+mn-ea"/>
                          <a:cs typeface="+mn-cs"/>
                        </a:rPr>
                        <a:t>11</a:t>
                      </a:r>
                      <a:endParaRPr lang="pt-BR" sz="2800" dirty="0">
                        <a:effectLst/>
                        <a:latin typeface="Calibri"/>
                        <a:ea typeface="Calibri"/>
                        <a:cs typeface="Times New Roman"/>
                      </a:endParaRPr>
                    </a:p>
                  </a:txBody>
                  <a:tcPr marL="68580" marR="68580" marT="0" marB="0"/>
                </a:tc>
              </a:tr>
              <a:tr h="1482458">
                <a:tc>
                  <a:txBody>
                    <a:bodyPr/>
                    <a:lstStyle/>
                    <a:p>
                      <a:pPr>
                        <a:lnSpc>
                          <a:spcPct val="115000"/>
                        </a:lnSpc>
                        <a:spcAft>
                          <a:spcPts val="0"/>
                        </a:spcAft>
                      </a:pPr>
                      <a:r>
                        <a:rPr lang="pt-BR" sz="2400" dirty="0" smtClean="0">
                          <a:effectLst/>
                        </a:rPr>
                        <a:t>Disciplinas que foram avaliadas com conceito bom ou ótimo na organização das aulas, e a soma percentual dos respondentes foi 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11</a:t>
                      </a:r>
                      <a:endParaRPr lang="pt-BR" sz="2800" dirty="0">
                        <a:effectLst/>
                        <a:latin typeface="Calibri"/>
                        <a:ea typeface="Calibri"/>
                        <a:cs typeface="Times New Roman"/>
                      </a:endParaRPr>
                    </a:p>
                  </a:txBody>
                  <a:tcPr marL="68580" marR="68580" marT="0" marB="0"/>
                </a:tc>
              </a:tr>
              <a:tr h="1482458">
                <a:tc>
                  <a:txBody>
                    <a:bodyPr/>
                    <a:lstStyle/>
                    <a:p>
                      <a:pPr>
                        <a:lnSpc>
                          <a:spcPct val="115000"/>
                        </a:lnSpc>
                        <a:spcAft>
                          <a:spcPts val="0"/>
                        </a:spcAft>
                      </a:pPr>
                      <a:r>
                        <a:rPr lang="pt-BR" sz="2400" dirty="0" smtClean="0">
                          <a:effectLst/>
                        </a:rPr>
                        <a:t>Disciplinas que foram </a:t>
                      </a:r>
                      <a:r>
                        <a:rPr lang="pt-BR" sz="2400" baseline="0" dirty="0" smtClean="0">
                          <a:effectLst/>
                        </a:rPr>
                        <a:t> computadas</a:t>
                      </a:r>
                      <a:r>
                        <a:rPr lang="pt-BR" sz="2400" dirty="0" smtClean="0">
                          <a:effectLst/>
                        </a:rPr>
                        <a:t> com conceito bom ou ótimo na avaliação</a:t>
                      </a:r>
                      <a:r>
                        <a:rPr lang="pt-BR" sz="2400" baseline="0" dirty="0" smtClean="0">
                          <a:effectLst/>
                        </a:rPr>
                        <a:t> d</a:t>
                      </a:r>
                      <a:r>
                        <a:rPr lang="pt-BR" sz="2400" dirty="0" smtClean="0">
                          <a:effectLst/>
                        </a:rPr>
                        <a:t>a</a:t>
                      </a:r>
                      <a:r>
                        <a:rPr lang="pt-BR" sz="2400" baseline="0" dirty="0" smtClean="0">
                          <a:effectLst/>
                        </a:rPr>
                        <a:t> disciplina</a:t>
                      </a:r>
                      <a:r>
                        <a:rPr lang="pt-BR" sz="2400" dirty="0" smtClean="0">
                          <a:effectLst/>
                        </a:rPr>
                        <a:t>, e a soma percentual dos respondentes foi</a:t>
                      </a:r>
                      <a:r>
                        <a:rPr lang="pt-BR" sz="2400" baseline="0" dirty="0" smtClean="0">
                          <a:effectLst/>
                        </a:rPr>
                        <a:t> </a:t>
                      </a:r>
                      <a:r>
                        <a:rPr lang="pt-BR" sz="2400" dirty="0" smtClean="0">
                          <a:effectLst/>
                        </a:rPr>
                        <a:t>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10</a:t>
                      </a:r>
                      <a:endParaRPr lang="pt-BR" sz="2800" dirty="0">
                        <a:effectLst/>
                        <a:latin typeface="Calibri"/>
                        <a:ea typeface="Calibri"/>
                        <a:cs typeface="Times New Roman"/>
                      </a:endParaRPr>
                    </a:p>
                  </a:txBody>
                  <a:tcPr marL="68580" marR="68580" marT="0" marB="0"/>
                </a:tc>
              </a:tr>
              <a:tr h="988305">
                <a:tc>
                  <a:txBody>
                    <a:bodyPr/>
                    <a:lstStyle/>
                    <a:p>
                      <a:pPr>
                        <a:lnSpc>
                          <a:spcPct val="115000"/>
                        </a:lnSpc>
                        <a:spcAft>
                          <a:spcPts val="0"/>
                        </a:spcAft>
                      </a:pPr>
                      <a:r>
                        <a:rPr lang="pt-BR" sz="2400" dirty="0" smtClean="0">
                          <a:effectLst/>
                          <a:latin typeface="Calibri"/>
                          <a:ea typeface="Calibri"/>
                          <a:cs typeface="Times New Roman"/>
                        </a:rPr>
                        <a:t>Disciplina melhorou </a:t>
                      </a:r>
                      <a:r>
                        <a:rPr lang="pt-BR" sz="2400" baseline="0" dirty="0" smtClean="0">
                          <a:effectLst/>
                          <a:latin typeface="Calibri"/>
                          <a:ea typeface="Calibri"/>
                          <a:cs typeface="Times New Roman"/>
                        </a:rPr>
                        <a:t>(levemente ou significativamente), e soma percentual dos respondentes foi maior ou igual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10</a:t>
                      </a:r>
                      <a:endParaRPr lang="pt-BR" sz="2800" dirty="0">
                        <a:effectLst/>
                        <a:latin typeface="Calibri"/>
                        <a:ea typeface="Calibri"/>
                        <a:cs typeface="Times New Roman"/>
                      </a:endParaRPr>
                    </a:p>
                  </a:txBody>
                  <a:tcPr marL="68580" marR="68580" marT="0" marB="0"/>
                </a:tc>
              </a:tr>
              <a:tr h="988305">
                <a:tc>
                  <a:txBody>
                    <a:bodyPr/>
                    <a:lstStyle/>
                    <a:p>
                      <a:pPr>
                        <a:lnSpc>
                          <a:spcPct val="115000"/>
                        </a:lnSpc>
                        <a:spcAft>
                          <a:spcPts val="0"/>
                        </a:spcAft>
                      </a:pPr>
                      <a:r>
                        <a:rPr lang="pt-BR" sz="2400" dirty="0" smtClean="0">
                          <a:effectLst/>
                          <a:latin typeface="Calibri"/>
                          <a:ea typeface="Calibri"/>
                          <a:cs typeface="Times New Roman"/>
                        </a:rPr>
                        <a:t>Disciplinas que o aluno recomendaria cursar</a:t>
                      </a:r>
                      <a:r>
                        <a:rPr lang="pt-BR" sz="2400" baseline="0" dirty="0" smtClean="0">
                          <a:effectLst/>
                          <a:latin typeface="Calibri"/>
                          <a:ea typeface="Calibri"/>
                          <a:cs typeface="Times New Roman"/>
                        </a:rPr>
                        <a:t> cujo percentual de respondentes foi maior ou igual a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11</a:t>
                      </a:r>
                      <a:endParaRPr lang="pt-BR" sz="28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2871788" y="1935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6575000"/>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2841115086"/>
              </p:ext>
            </p:extLst>
          </p:nvPr>
        </p:nvGraphicFramePr>
        <p:xfrm>
          <a:off x="179512" y="260649"/>
          <a:ext cx="8784976" cy="6515568"/>
        </p:xfrm>
        <a:graphic>
          <a:graphicData uri="http://schemas.openxmlformats.org/drawingml/2006/table">
            <a:tbl>
              <a:tblPr lastCol="1" bandRow="1">
                <a:tableStyleId>{5C22544A-7EE6-4342-B048-85BDC9FD1C3A}</a:tableStyleId>
              </a:tblPr>
              <a:tblGrid>
                <a:gridCol w="7668242"/>
                <a:gridCol w="1116734"/>
              </a:tblGrid>
              <a:tr h="1125639">
                <a:tc>
                  <a:txBody>
                    <a:bodyPr/>
                    <a:lstStyle/>
                    <a:p>
                      <a:pPr>
                        <a:lnSpc>
                          <a:spcPct val="115000"/>
                        </a:lnSpc>
                        <a:spcAft>
                          <a:spcPts val="0"/>
                        </a:spcAft>
                      </a:pPr>
                      <a:r>
                        <a:rPr lang="pt-BR" sz="2800" b="1" dirty="0" smtClean="0">
                          <a:effectLst/>
                          <a:latin typeface="Calibri"/>
                          <a:ea typeface="Calibri"/>
                          <a:cs typeface="Times New Roman"/>
                        </a:rPr>
                        <a:t>MATEMÁTICA</a:t>
                      </a:r>
                      <a:r>
                        <a:rPr lang="pt-BR" sz="2800" b="1" baseline="0" dirty="0" smtClean="0">
                          <a:effectLst/>
                          <a:latin typeface="Calibri"/>
                          <a:ea typeface="Calibri"/>
                          <a:cs typeface="Times New Roman"/>
                        </a:rPr>
                        <a:t> LICENCIATURA – 35 DISCIPLINAS AVALIADAS</a:t>
                      </a:r>
                      <a:endParaRPr lang="pt-BR" sz="2800" b="1"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b="1" dirty="0" smtClean="0">
                          <a:effectLst/>
                          <a:latin typeface="Calibri"/>
                          <a:ea typeface="Calibri"/>
                          <a:cs typeface="Times New Roman"/>
                        </a:rPr>
                        <a:t>Nº</a:t>
                      </a:r>
                      <a:endParaRPr lang="pt-BR" sz="2800" b="1" dirty="0">
                        <a:effectLst/>
                        <a:latin typeface="Calibri"/>
                        <a:ea typeface="Calibri"/>
                        <a:cs typeface="Times New Roman"/>
                      </a:endParaRPr>
                    </a:p>
                  </a:txBody>
                  <a:tcPr marL="68580" marR="68580" marT="0" marB="0"/>
                </a:tc>
              </a:tr>
              <a:tr h="1083009">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pt-BR" sz="2400" dirty="0" smtClean="0">
                          <a:effectLst/>
                        </a:rPr>
                        <a:t>Disciplinas </a:t>
                      </a:r>
                      <a:r>
                        <a:rPr lang="pt-BR" sz="2400" dirty="0">
                          <a:effectLst/>
                        </a:rPr>
                        <a:t>cujo percentual de respondentes foi </a:t>
                      </a:r>
                      <a:r>
                        <a:rPr lang="pt-BR" sz="2400" dirty="0" smtClean="0">
                          <a:effectLst/>
                        </a:rPr>
                        <a:t> maior ou igual a 50</a:t>
                      </a:r>
                      <a:r>
                        <a:rPr lang="pt-BR" sz="2400" smtClean="0">
                          <a:effectLst/>
                        </a:rPr>
                        <a:t>% (</a:t>
                      </a:r>
                      <a:r>
                        <a:rPr lang="pt-BR" sz="2400" smtClean="0">
                          <a:solidFill>
                            <a:srgbClr val="FF0000"/>
                          </a:solidFill>
                          <a:effectLst/>
                        </a:rPr>
                        <a:t>média</a:t>
                      </a:r>
                      <a:r>
                        <a:rPr lang="pt-BR" sz="2400" baseline="0" smtClean="0">
                          <a:solidFill>
                            <a:srgbClr val="FF0000"/>
                          </a:solidFill>
                          <a:effectLst/>
                        </a:rPr>
                        <a:t> 28%)</a:t>
                      </a:r>
                      <a:endParaRPr lang="pt-BR" sz="2400" smtClean="0">
                        <a:solidFill>
                          <a:srgbClr val="FF0000"/>
                        </a:solidFill>
                        <a:effectLst/>
                        <a:latin typeface="+mn-lt"/>
                        <a:ea typeface="Calibri"/>
                        <a:cs typeface="Times New Roman"/>
                      </a:endParaRPr>
                    </a:p>
                    <a:p>
                      <a:pPr>
                        <a:lnSpc>
                          <a:spcPct val="115000"/>
                        </a:lnSpc>
                        <a:spcAft>
                          <a:spcPts val="0"/>
                        </a:spcAft>
                      </a:pP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mn-lt"/>
                          <a:ea typeface="+mn-ea"/>
                          <a:cs typeface="+mn-cs"/>
                        </a:rPr>
                        <a:t>7</a:t>
                      </a:r>
                      <a:endParaRPr lang="pt-BR" sz="2800" dirty="0">
                        <a:effectLst/>
                        <a:latin typeface="Calibri"/>
                        <a:ea typeface="Calibri"/>
                        <a:cs typeface="Times New Roman"/>
                      </a:endParaRPr>
                    </a:p>
                  </a:txBody>
                  <a:tcPr marL="68580" marR="68580" marT="0" marB="0"/>
                </a:tc>
              </a:tr>
              <a:tr h="1307650">
                <a:tc>
                  <a:txBody>
                    <a:bodyPr/>
                    <a:lstStyle/>
                    <a:p>
                      <a:pPr>
                        <a:lnSpc>
                          <a:spcPct val="115000"/>
                        </a:lnSpc>
                        <a:spcAft>
                          <a:spcPts val="0"/>
                        </a:spcAft>
                      </a:pPr>
                      <a:r>
                        <a:rPr lang="pt-BR" sz="2400" dirty="0" smtClean="0">
                          <a:effectLst/>
                        </a:rPr>
                        <a:t>Disciplinas </a:t>
                      </a:r>
                      <a:r>
                        <a:rPr lang="pt-BR" sz="2400" dirty="0">
                          <a:effectLst/>
                        </a:rPr>
                        <a:t>que </a:t>
                      </a:r>
                      <a:r>
                        <a:rPr lang="pt-BR" sz="2400" dirty="0" smtClean="0">
                          <a:effectLst/>
                        </a:rPr>
                        <a:t>foram </a:t>
                      </a:r>
                      <a:r>
                        <a:rPr lang="pt-BR" sz="2400" dirty="0">
                          <a:effectLst/>
                        </a:rPr>
                        <a:t>avaliadas com nota 9 </a:t>
                      </a:r>
                      <a:r>
                        <a:rPr lang="pt-BR" sz="2400" dirty="0" smtClean="0">
                          <a:effectLst/>
                        </a:rPr>
                        <a:t>– 10 e o percentual dos respondentes foi maior ou igual a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rPr>
                        <a:t>24</a:t>
                      </a:r>
                      <a:endParaRPr lang="pt-BR" sz="2800" dirty="0">
                        <a:effectLst/>
                        <a:latin typeface="Calibri"/>
                        <a:ea typeface="Calibri"/>
                        <a:cs typeface="Times New Roman"/>
                      </a:endParaRPr>
                    </a:p>
                  </a:txBody>
                  <a:tcPr marL="68580" marR="68580" marT="0" marB="0"/>
                </a:tc>
              </a:tr>
              <a:tr h="1179514">
                <a:tc>
                  <a:txBody>
                    <a:bodyPr/>
                    <a:lstStyle/>
                    <a:p>
                      <a:pPr>
                        <a:lnSpc>
                          <a:spcPct val="115000"/>
                        </a:lnSpc>
                        <a:spcAft>
                          <a:spcPts val="0"/>
                        </a:spcAft>
                      </a:pPr>
                      <a:r>
                        <a:rPr lang="pt-BR" sz="2400" dirty="0" smtClean="0">
                          <a:effectLst/>
                        </a:rPr>
                        <a:t>Disciplinas </a:t>
                      </a:r>
                      <a:r>
                        <a:rPr lang="pt-BR" sz="2400" dirty="0">
                          <a:effectLst/>
                        </a:rPr>
                        <a:t>que foram avaliadas com nota 7-8 ou 9 – </a:t>
                      </a:r>
                      <a:r>
                        <a:rPr lang="pt-BR" sz="2400" dirty="0" smtClean="0">
                          <a:effectLst/>
                        </a:rPr>
                        <a:t>10 e a soma percentual dos respondentes foi maior ou igual a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rPr>
                        <a:t>30</a:t>
                      </a:r>
                      <a:endParaRPr lang="pt-BR" sz="2800" dirty="0">
                        <a:effectLst/>
                        <a:latin typeface="Calibri"/>
                        <a:ea typeface="Calibri"/>
                        <a:cs typeface="Times New Roman"/>
                      </a:endParaRPr>
                    </a:p>
                  </a:txBody>
                  <a:tcPr marL="68580" marR="68580" marT="0" marB="0"/>
                </a:tc>
              </a:tr>
              <a:tr h="1640893">
                <a:tc>
                  <a:txBody>
                    <a:bodyPr/>
                    <a:lstStyle/>
                    <a:p>
                      <a:pPr>
                        <a:lnSpc>
                          <a:spcPct val="115000"/>
                        </a:lnSpc>
                        <a:spcAft>
                          <a:spcPts val="0"/>
                        </a:spcAft>
                      </a:pPr>
                      <a:r>
                        <a:rPr lang="pt-BR" sz="2400" dirty="0" smtClean="0">
                          <a:effectLst/>
                        </a:rPr>
                        <a:t>Disciplinas </a:t>
                      </a:r>
                      <a:r>
                        <a:rPr lang="pt-BR" sz="2400" dirty="0">
                          <a:effectLst/>
                        </a:rPr>
                        <a:t>que foram avaliadas com conceito bom ou ótimo nas aulas </a:t>
                      </a:r>
                      <a:r>
                        <a:rPr lang="pt-BR" sz="2400" dirty="0" smtClean="0">
                          <a:effectLst/>
                        </a:rPr>
                        <a:t>síncronas, e a soma percentual dos respondentes foi 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rPr>
                        <a:t>30</a:t>
                      </a:r>
                      <a:endParaRPr lang="pt-BR" sz="28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2871788" y="1935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91887374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p:cNvGraphicFramePr>
            <a:graphicFrameLocks noGrp="1"/>
          </p:cNvGraphicFramePr>
          <p:nvPr>
            <p:extLst>
              <p:ext uri="{D42A27DB-BD31-4B8C-83A1-F6EECF244321}">
                <p14:modId xmlns:p14="http://schemas.microsoft.com/office/powerpoint/2010/main" val="1293462378"/>
              </p:ext>
            </p:extLst>
          </p:nvPr>
        </p:nvGraphicFramePr>
        <p:xfrm>
          <a:off x="251520" y="332657"/>
          <a:ext cx="8640960" cy="6381685"/>
        </p:xfrm>
        <a:graphic>
          <a:graphicData uri="http://schemas.openxmlformats.org/drawingml/2006/table">
            <a:tbl>
              <a:tblPr lastCol="1" bandRow="1">
                <a:tableStyleId>{5C22544A-7EE6-4342-B048-85BDC9FD1C3A}</a:tableStyleId>
              </a:tblPr>
              <a:tblGrid>
                <a:gridCol w="7580412"/>
                <a:gridCol w="1060548"/>
              </a:tblGrid>
              <a:tr h="1440159">
                <a:tc>
                  <a:txBody>
                    <a:bodyPr/>
                    <a:lstStyle/>
                    <a:p>
                      <a:pPr>
                        <a:lnSpc>
                          <a:spcPct val="115000"/>
                        </a:lnSpc>
                        <a:spcAft>
                          <a:spcPts val="0"/>
                        </a:spcAft>
                      </a:pPr>
                      <a:r>
                        <a:rPr lang="pt-BR" sz="2400" dirty="0" smtClean="0">
                          <a:effectLst/>
                        </a:rPr>
                        <a:t>Disciplinas </a:t>
                      </a:r>
                      <a:r>
                        <a:rPr lang="pt-BR" sz="2400" dirty="0">
                          <a:effectLst/>
                        </a:rPr>
                        <a:t>que foram avaliadas com conceito bom ou ótimo nas aulas assíncronas, e a soma percentual </a:t>
                      </a:r>
                      <a:r>
                        <a:rPr lang="pt-BR" sz="2400" dirty="0" smtClean="0">
                          <a:effectLst/>
                        </a:rPr>
                        <a:t>dos</a:t>
                      </a:r>
                      <a:r>
                        <a:rPr lang="pt-BR" sz="2400" baseline="0" dirty="0" smtClean="0">
                          <a:effectLst/>
                        </a:rPr>
                        <a:t> </a:t>
                      </a:r>
                      <a:r>
                        <a:rPr lang="pt-BR" sz="2400" dirty="0" smtClean="0">
                          <a:effectLst/>
                        </a:rPr>
                        <a:t>respondentes </a:t>
                      </a:r>
                      <a:r>
                        <a:rPr lang="pt-BR" sz="2400" dirty="0">
                          <a:effectLst/>
                        </a:rPr>
                        <a:t>foi </a:t>
                      </a:r>
                      <a:r>
                        <a:rPr lang="pt-BR" sz="2400" dirty="0" smtClean="0">
                          <a:effectLst/>
                        </a:rPr>
                        <a:t>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mn-lt"/>
                          <a:ea typeface="+mn-ea"/>
                          <a:cs typeface="+mn-cs"/>
                        </a:rPr>
                        <a:t>28</a:t>
                      </a:r>
                      <a:endParaRPr lang="pt-BR" sz="2800" dirty="0">
                        <a:effectLst/>
                        <a:latin typeface="Calibri"/>
                        <a:ea typeface="Calibri"/>
                        <a:cs typeface="Times New Roman"/>
                      </a:endParaRPr>
                    </a:p>
                  </a:txBody>
                  <a:tcPr marL="68580" marR="68580" marT="0" marB="0"/>
                </a:tc>
              </a:tr>
              <a:tr h="1482458">
                <a:tc>
                  <a:txBody>
                    <a:bodyPr/>
                    <a:lstStyle/>
                    <a:p>
                      <a:pPr>
                        <a:lnSpc>
                          <a:spcPct val="115000"/>
                        </a:lnSpc>
                        <a:spcAft>
                          <a:spcPts val="0"/>
                        </a:spcAft>
                      </a:pPr>
                      <a:r>
                        <a:rPr lang="pt-BR" sz="2400" dirty="0" smtClean="0">
                          <a:effectLst/>
                        </a:rPr>
                        <a:t>Disciplinas que foram avaliadas com conceito bom ou ótimo na organização das aulas, e a soma percentual dos respondentes foi 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29</a:t>
                      </a:r>
                      <a:endParaRPr lang="pt-BR" sz="2800" dirty="0">
                        <a:effectLst/>
                        <a:latin typeface="Calibri"/>
                        <a:ea typeface="Calibri"/>
                        <a:cs typeface="Times New Roman"/>
                      </a:endParaRPr>
                    </a:p>
                  </a:txBody>
                  <a:tcPr marL="68580" marR="68580" marT="0" marB="0"/>
                </a:tc>
              </a:tr>
              <a:tr h="1482458">
                <a:tc>
                  <a:txBody>
                    <a:bodyPr/>
                    <a:lstStyle/>
                    <a:p>
                      <a:pPr>
                        <a:lnSpc>
                          <a:spcPct val="115000"/>
                        </a:lnSpc>
                        <a:spcAft>
                          <a:spcPts val="0"/>
                        </a:spcAft>
                      </a:pPr>
                      <a:r>
                        <a:rPr lang="pt-BR" sz="2400" dirty="0" smtClean="0">
                          <a:effectLst/>
                        </a:rPr>
                        <a:t>Disciplinas que foram </a:t>
                      </a:r>
                      <a:r>
                        <a:rPr lang="pt-BR" sz="2400" baseline="0" dirty="0" smtClean="0">
                          <a:effectLst/>
                        </a:rPr>
                        <a:t> computadas</a:t>
                      </a:r>
                      <a:r>
                        <a:rPr lang="pt-BR" sz="2400" dirty="0" smtClean="0">
                          <a:effectLst/>
                        </a:rPr>
                        <a:t> com conceito bom ou ótimo na avaliação</a:t>
                      </a:r>
                      <a:r>
                        <a:rPr lang="pt-BR" sz="2400" baseline="0" dirty="0" smtClean="0">
                          <a:effectLst/>
                        </a:rPr>
                        <a:t> d</a:t>
                      </a:r>
                      <a:r>
                        <a:rPr lang="pt-BR" sz="2400" dirty="0" smtClean="0">
                          <a:effectLst/>
                        </a:rPr>
                        <a:t>a</a:t>
                      </a:r>
                      <a:r>
                        <a:rPr lang="pt-BR" sz="2400" baseline="0" dirty="0" smtClean="0">
                          <a:effectLst/>
                        </a:rPr>
                        <a:t> disciplina</a:t>
                      </a:r>
                      <a:r>
                        <a:rPr lang="pt-BR" sz="2400" dirty="0" smtClean="0">
                          <a:effectLst/>
                        </a:rPr>
                        <a:t>, e a soma percentual dos respondentes foi</a:t>
                      </a:r>
                      <a:r>
                        <a:rPr lang="pt-BR" sz="2400" baseline="0" dirty="0" smtClean="0">
                          <a:effectLst/>
                        </a:rPr>
                        <a:t> </a:t>
                      </a:r>
                      <a:r>
                        <a:rPr lang="pt-BR" sz="2400" dirty="0" smtClean="0">
                          <a:effectLst/>
                        </a:rPr>
                        <a:t>maior ou igual a 50%</a:t>
                      </a:r>
                      <a:endParaRPr lang="pt-BR" sz="2400" dirty="0">
                        <a:effectLst/>
                        <a:latin typeface="+mn-lt"/>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32</a:t>
                      </a:r>
                      <a:endParaRPr lang="pt-BR" sz="2800" dirty="0">
                        <a:effectLst/>
                        <a:latin typeface="Calibri"/>
                        <a:ea typeface="Calibri"/>
                        <a:cs typeface="Times New Roman"/>
                      </a:endParaRPr>
                    </a:p>
                  </a:txBody>
                  <a:tcPr marL="68580" marR="68580" marT="0" marB="0"/>
                </a:tc>
              </a:tr>
              <a:tr h="988305">
                <a:tc>
                  <a:txBody>
                    <a:bodyPr/>
                    <a:lstStyle/>
                    <a:p>
                      <a:pPr>
                        <a:lnSpc>
                          <a:spcPct val="115000"/>
                        </a:lnSpc>
                        <a:spcAft>
                          <a:spcPts val="0"/>
                        </a:spcAft>
                      </a:pPr>
                      <a:r>
                        <a:rPr lang="pt-BR" sz="2400" dirty="0" smtClean="0">
                          <a:effectLst/>
                          <a:latin typeface="Calibri"/>
                          <a:ea typeface="Calibri"/>
                          <a:cs typeface="Times New Roman"/>
                        </a:rPr>
                        <a:t>Disciplina melhorou </a:t>
                      </a:r>
                      <a:r>
                        <a:rPr lang="pt-BR" sz="2400" baseline="0" dirty="0" smtClean="0">
                          <a:effectLst/>
                          <a:latin typeface="Calibri"/>
                          <a:ea typeface="Calibri"/>
                          <a:cs typeface="Times New Roman"/>
                        </a:rPr>
                        <a:t>(levemente ou significativamente), e soma percentual dos respondentes foi maior ou igual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15</a:t>
                      </a:r>
                      <a:endParaRPr lang="pt-BR" sz="2800" dirty="0">
                        <a:effectLst/>
                        <a:latin typeface="Calibri"/>
                        <a:ea typeface="Calibri"/>
                        <a:cs typeface="Times New Roman"/>
                      </a:endParaRPr>
                    </a:p>
                  </a:txBody>
                  <a:tcPr marL="68580" marR="68580" marT="0" marB="0"/>
                </a:tc>
              </a:tr>
              <a:tr h="988305">
                <a:tc>
                  <a:txBody>
                    <a:bodyPr/>
                    <a:lstStyle/>
                    <a:p>
                      <a:pPr>
                        <a:lnSpc>
                          <a:spcPct val="115000"/>
                        </a:lnSpc>
                        <a:spcAft>
                          <a:spcPts val="0"/>
                        </a:spcAft>
                      </a:pPr>
                      <a:r>
                        <a:rPr lang="pt-BR" sz="2400" dirty="0" smtClean="0">
                          <a:effectLst/>
                          <a:latin typeface="Calibri"/>
                          <a:ea typeface="Calibri"/>
                          <a:cs typeface="Times New Roman"/>
                        </a:rPr>
                        <a:t>Disciplinas que o aluno recomendaria cursar</a:t>
                      </a:r>
                      <a:r>
                        <a:rPr lang="pt-BR" sz="2400" baseline="0" dirty="0" smtClean="0">
                          <a:effectLst/>
                          <a:latin typeface="Calibri"/>
                          <a:ea typeface="Calibri"/>
                          <a:cs typeface="Times New Roman"/>
                        </a:rPr>
                        <a:t> cujo percentual de respondentes foi maior ou igual a 50%</a:t>
                      </a:r>
                      <a:endParaRPr lang="pt-BR" sz="2400" dirty="0">
                        <a:effectLst/>
                        <a:latin typeface="Calibri"/>
                        <a:ea typeface="Calibri"/>
                        <a:cs typeface="Times New Roman"/>
                      </a:endParaRPr>
                    </a:p>
                  </a:txBody>
                  <a:tcPr marL="68580" marR="68580" marT="0" marB="0"/>
                </a:tc>
                <a:tc>
                  <a:txBody>
                    <a:bodyPr/>
                    <a:lstStyle/>
                    <a:p>
                      <a:pPr algn="ctr">
                        <a:lnSpc>
                          <a:spcPct val="115000"/>
                        </a:lnSpc>
                        <a:spcAft>
                          <a:spcPts val="0"/>
                        </a:spcAft>
                      </a:pPr>
                      <a:r>
                        <a:rPr lang="pt-BR" sz="2800" dirty="0" smtClean="0">
                          <a:effectLst/>
                          <a:latin typeface="Calibri"/>
                          <a:ea typeface="Calibri"/>
                          <a:cs typeface="Times New Roman"/>
                        </a:rPr>
                        <a:t>30</a:t>
                      </a:r>
                      <a:endParaRPr lang="pt-BR" sz="2800" dirty="0">
                        <a:effectLst/>
                        <a:latin typeface="Calibri"/>
                        <a:ea typeface="Calibri"/>
                        <a:cs typeface="Times New Roman"/>
                      </a:endParaRPr>
                    </a:p>
                  </a:txBody>
                  <a:tcPr marL="68580" marR="68580" marT="0" marB="0"/>
                </a:tc>
              </a:tr>
            </a:tbl>
          </a:graphicData>
        </a:graphic>
      </p:graphicFrame>
      <p:sp>
        <p:nvSpPr>
          <p:cNvPr id="4" name="Rectangle 1"/>
          <p:cNvSpPr>
            <a:spLocks noChangeArrowheads="1"/>
          </p:cNvSpPr>
          <p:nvPr/>
        </p:nvSpPr>
        <p:spPr bwMode="auto">
          <a:xfrm>
            <a:off x="2871788" y="19351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t-B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4179208467"/>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1578</TotalTime>
  <Words>796</Words>
  <Application>Microsoft Office PowerPoint</Application>
  <PresentationFormat>Apresentação na tela (4:3)</PresentationFormat>
  <Paragraphs>70</Paragraphs>
  <Slides>14</Slides>
  <Notes>0</Notes>
  <HiddenSlides>0</HiddenSlides>
  <MMClips>0</MMClips>
  <ScaleCrop>false</ScaleCrop>
  <HeadingPairs>
    <vt:vector size="4" baseType="variant">
      <vt:variant>
        <vt:lpstr>Tema</vt:lpstr>
      </vt:variant>
      <vt:variant>
        <vt:i4>1</vt:i4>
      </vt:variant>
      <vt:variant>
        <vt:lpstr>Títulos de slides</vt:lpstr>
      </vt:variant>
      <vt:variant>
        <vt:i4>14</vt:i4>
      </vt:variant>
    </vt:vector>
  </HeadingPairs>
  <TitlesOfParts>
    <vt:vector size="15" baseType="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Silvia</dc:creator>
  <cp:lastModifiedBy>GIANA PAULA SCHAUFFLER</cp:lastModifiedBy>
  <cp:revision>50</cp:revision>
  <dcterms:created xsi:type="dcterms:W3CDTF">2020-10-20T13:24:39Z</dcterms:created>
  <dcterms:modified xsi:type="dcterms:W3CDTF">2020-12-14T21:39:23Z</dcterms:modified>
</cp:coreProperties>
</file>